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1625" r:id="rId4"/>
    <p:sldId id="1875" r:id="rId5"/>
    <p:sldId id="1873" r:id="rId6"/>
    <p:sldId id="1882" r:id="rId7"/>
    <p:sldId id="1874" r:id="rId8"/>
    <p:sldId id="260" r:id="rId9"/>
    <p:sldId id="261" r:id="rId10"/>
    <p:sldId id="259" r:id="rId11"/>
    <p:sldId id="1880" r:id="rId12"/>
    <p:sldId id="257" r:id="rId13"/>
    <p:sldId id="1879" r:id="rId14"/>
    <p:sldId id="1877" r:id="rId15"/>
    <p:sldId id="262" r:id="rId16"/>
    <p:sldId id="263" r:id="rId17"/>
    <p:sldId id="1878" r:id="rId18"/>
    <p:sldId id="264" r:id="rId19"/>
    <p:sldId id="1881" r:id="rId20"/>
    <p:sldId id="18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B15"/>
    <a:srgbClr val="7BB321"/>
    <a:srgbClr val="DC5268"/>
    <a:srgbClr val="D85415"/>
    <a:srgbClr val="8FC1E1"/>
    <a:srgbClr val="FF9E7B"/>
    <a:srgbClr val="F63922"/>
    <a:srgbClr val="1A7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29"/>
    <p:restoredTop sz="96512"/>
  </p:normalViewPr>
  <p:slideViewPr>
    <p:cSldViewPr snapToGrid="0">
      <p:cViewPr varScale="1">
        <p:scale>
          <a:sx n="88" d="100"/>
          <a:sy n="88" d="100"/>
        </p:scale>
        <p:origin x="19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16</a:t>
            </a:fld>
            <a:endParaRPr lang="en-US"/>
          </a:p>
        </p:txBody>
      </p:sp>
    </p:spTree>
    <p:extLst>
      <p:ext uri="{BB962C8B-B14F-4D97-AF65-F5344CB8AC3E}">
        <p14:creationId xmlns:p14="http://schemas.microsoft.com/office/powerpoint/2010/main" val="30398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18</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7</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8</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10</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13</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14</a:t>
            </a:fld>
            <a:endParaRPr lang="en-US"/>
          </a:p>
        </p:txBody>
      </p:sp>
    </p:spTree>
    <p:extLst>
      <p:ext uri="{BB962C8B-B14F-4D97-AF65-F5344CB8AC3E}">
        <p14:creationId xmlns:p14="http://schemas.microsoft.com/office/powerpoint/2010/main" val="191650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6/4/25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6/4/25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solidFill>
                  <a:srgbClr val="7BB321"/>
                </a:solidFill>
              </a:rPr>
              <a:t>Globular</a:t>
            </a:r>
            <a:r>
              <a:rPr lang="en-US" dirty="0"/>
              <a:t> </a:t>
            </a:r>
            <a:r>
              <a:rPr lang="en-US" dirty="0">
                <a:solidFill>
                  <a:srgbClr val="306B15"/>
                </a:solidFill>
              </a:rPr>
              <a:t>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01BD440-205A-A4D7-F11C-6C86A90099E2}"/>
              </a:ext>
            </a:extLst>
          </p:cNvPr>
          <p:cNvSpPr txBox="1"/>
          <p:nvPr/>
        </p:nvSpPr>
        <p:spPr>
          <a:xfrm>
            <a:off x="9060167" y="4420733"/>
            <a:ext cx="2885090" cy="461665"/>
          </a:xfrm>
          <a:prstGeom prst="rect">
            <a:avLst/>
          </a:prstGeom>
          <a:noFill/>
        </p:spPr>
        <p:txBody>
          <a:bodyPr wrap="square">
            <a:spAutoFit/>
          </a:bodyPr>
          <a:lstStyle/>
          <a:p>
            <a:r>
              <a:rPr lang="en-US" sz="2400" b="1" dirty="0"/>
              <a:t>merging at </a:t>
            </a:r>
            <a:r>
              <a:rPr lang="en-US" sz="2400" b="1"/>
              <a:t>z &lt; 0.5</a:t>
            </a:r>
            <a:endParaRPr lang="en-US" sz="2400" b="1" dirty="0"/>
          </a:p>
        </p:txBody>
      </p:sp>
    </p:spTree>
    <p:extLst>
      <p:ext uri="{BB962C8B-B14F-4D97-AF65-F5344CB8AC3E}">
        <p14:creationId xmlns:p14="http://schemas.microsoft.com/office/powerpoint/2010/main" val="402539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br>
              <a:rPr lang="en-US" dirty="0"/>
            </a:br>
            <a:r>
              <a:rPr lang="en-US" dirty="0"/>
              <a:t>they mostly discuss the 35 </a:t>
            </a:r>
            <a:r>
              <a:rPr lang="en-US" dirty="0" err="1"/>
              <a:t>Msun</a:t>
            </a:r>
            <a:r>
              <a:rPr lang="en-US" dirty="0"/>
              <a:t> peak as a possible source for the “70Msun peak” observed by </a:t>
            </a:r>
            <a:r>
              <a:rPr lang="en-US" i="1" dirty="0"/>
              <a:t>Magana Hernandez &amp; Palmese 2024</a:t>
            </a:r>
            <a:endParaRPr lang="en-US" dirty="0"/>
          </a:p>
          <a:p>
            <a:pPr marL="0" indent="0">
              <a:buNone/>
            </a:pPr>
            <a:br>
              <a:rPr lang="en-US" dirty="0"/>
            </a:br>
            <a:r>
              <a:rPr lang="en-US" dirty="0"/>
              <a:t>It doesn’t seem like they intrinsically predict a 35Msun peak for any reason directly from the AGN channel</a:t>
            </a:r>
          </a:p>
          <a:p>
            <a:endParaRPr lang="en-US" dirty="0"/>
          </a:p>
        </p:txBody>
      </p:sp>
    </p:spTree>
    <p:extLst>
      <p:ext uri="{BB962C8B-B14F-4D97-AF65-F5344CB8AC3E}">
        <p14:creationId xmlns:p14="http://schemas.microsoft.com/office/powerpoint/2010/main" val="160642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solidFill>
                  <a:srgbClr val="D85415"/>
                </a:solidFill>
              </a:rPr>
              <a:t>eddington</a:t>
            </a:r>
            <a:endParaRPr lang="en-US" dirty="0">
              <a:solidFill>
                <a:srgbClr val="D85415"/>
              </a:solidFill>
            </a:endParaRPr>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7DA39-E67C-6A8E-EA53-CC0A25003FDD}"/>
              </a:ext>
            </a:extLst>
          </p:cNvPr>
          <p:cNvSpPr>
            <a:spLocks noGrp="1"/>
          </p:cNvSpPr>
          <p:nvPr>
            <p:ph idx="1"/>
          </p:nvPr>
        </p:nvSpPr>
        <p:spPr>
          <a:xfrm>
            <a:off x="386255" y="438259"/>
            <a:ext cx="10515600" cy="4351338"/>
          </a:xfrm>
        </p:spPr>
        <p:txBody>
          <a:bodyPr/>
          <a:lstStyle/>
          <a:p>
            <a:pPr marL="0" indent="0">
              <a:buNone/>
            </a:pPr>
            <a:r>
              <a:rPr lang="en-US" dirty="0"/>
              <a:t>From Kinugawa 2020</a:t>
            </a:r>
          </a:p>
        </p:txBody>
      </p:sp>
      <p:pic>
        <p:nvPicPr>
          <p:cNvPr id="5" name="Picture 4">
            <a:extLst>
              <a:ext uri="{FF2B5EF4-FFF2-40B4-BE49-F238E27FC236}">
                <a16:creationId xmlns:a16="http://schemas.microsoft.com/office/drawing/2014/main" id="{41863FD2-CA39-D845-C225-AECB873615B2}"/>
              </a:ext>
            </a:extLst>
          </p:cNvPr>
          <p:cNvPicPr>
            <a:picLocks noChangeAspect="1"/>
          </p:cNvPicPr>
          <p:nvPr/>
        </p:nvPicPr>
        <p:blipFill>
          <a:blip r:embed="rId2"/>
          <a:stretch>
            <a:fillRect/>
          </a:stretch>
        </p:blipFill>
        <p:spPr>
          <a:xfrm>
            <a:off x="294289" y="1505607"/>
            <a:ext cx="5486400" cy="3657600"/>
          </a:xfrm>
          <a:prstGeom prst="rect">
            <a:avLst/>
          </a:prstGeom>
        </p:spPr>
      </p:pic>
    </p:spTree>
    <p:extLst>
      <p:ext uri="{BB962C8B-B14F-4D97-AF65-F5344CB8AC3E}">
        <p14:creationId xmlns:p14="http://schemas.microsoft.com/office/powerpoint/2010/main" val="14257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dirty="0"/>
              <a:t>Tomoya Kinugawa</a:t>
            </a:r>
          </a:p>
        </p:txBody>
      </p:sp>
    </p:spTree>
    <p:extLst>
      <p:ext uri="{BB962C8B-B14F-4D97-AF65-F5344CB8AC3E}">
        <p14:creationId xmlns:p14="http://schemas.microsoft.com/office/powerpoint/2010/main" val="250355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CDCE3-E437-8CBD-EDD3-1D22CE444537}"/>
              </a:ext>
            </a:extLst>
          </p:cNvPr>
          <p:cNvPicPr>
            <a:picLocks noChangeAspect="1"/>
          </p:cNvPicPr>
          <p:nvPr/>
        </p:nvPicPr>
        <p:blipFill>
          <a:blip r:embed="rId2"/>
          <a:stretch>
            <a:fillRect/>
          </a:stretch>
        </p:blipFill>
        <p:spPr>
          <a:xfrm>
            <a:off x="1229710" y="1225471"/>
            <a:ext cx="7772400" cy="3358926"/>
          </a:xfrm>
          <a:prstGeom prst="rect">
            <a:avLst/>
          </a:prstGeom>
        </p:spPr>
      </p:pic>
      <p:sp>
        <p:nvSpPr>
          <p:cNvPr id="4" name="TextBox 3">
            <a:extLst>
              <a:ext uri="{FF2B5EF4-FFF2-40B4-BE49-F238E27FC236}">
                <a16:creationId xmlns:a16="http://schemas.microsoft.com/office/drawing/2014/main" id="{1CBD32B1-DC4B-04A6-2E0F-F58DD43CC654}"/>
              </a:ext>
            </a:extLst>
          </p:cNvPr>
          <p:cNvSpPr txBox="1"/>
          <p:nvPr/>
        </p:nvSpPr>
        <p:spPr>
          <a:xfrm>
            <a:off x="4803228" y="4971393"/>
            <a:ext cx="5198026" cy="523220"/>
          </a:xfrm>
          <a:prstGeom prst="rect">
            <a:avLst/>
          </a:prstGeom>
          <a:noFill/>
        </p:spPr>
        <p:txBody>
          <a:bodyPr wrap="none" rtlCol="0">
            <a:spAutoFit/>
          </a:bodyPr>
          <a:lstStyle/>
          <a:p>
            <a:r>
              <a:rPr lang="en-US" sz="2800" b="1" dirty="0">
                <a:solidFill>
                  <a:srgbClr val="FF9E7B"/>
                </a:solidFill>
              </a:rPr>
              <a:t>Hendr</a:t>
            </a:r>
            <a:r>
              <a:rPr lang="en-US" sz="2800" b="1" dirty="0">
                <a:solidFill>
                  <a:srgbClr val="DC5268"/>
                </a:solidFill>
              </a:rPr>
              <a:t>iks +</a:t>
            </a:r>
            <a:r>
              <a:rPr lang="en-US" sz="2800" b="1" dirty="0">
                <a:solidFill>
                  <a:srgbClr val="FF9E7B"/>
                </a:solidFill>
              </a:rPr>
              <a:t> </a:t>
            </a:r>
            <a:r>
              <a:rPr lang="en-US" sz="2800" b="1" dirty="0">
                <a:solidFill>
                  <a:srgbClr val="8FC1E1"/>
                </a:solidFill>
              </a:rPr>
              <a:t>2023 fiducial model</a:t>
            </a:r>
          </a:p>
        </p:txBody>
      </p:sp>
      <p:sp>
        <p:nvSpPr>
          <p:cNvPr id="5" name="TextBox 4">
            <a:extLst>
              <a:ext uri="{FF2B5EF4-FFF2-40B4-BE49-F238E27FC236}">
                <a16:creationId xmlns:a16="http://schemas.microsoft.com/office/drawing/2014/main" id="{20295E3B-8A13-5124-C82B-212CE249AD6E}"/>
              </a:ext>
            </a:extLst>
          </p:cNvPr>
          <p:cNvSpPr txBox="1"/>
          <p:nvPr/>
        </p:nvSpPr>
        <p:spPr>
          <a:xfrm>
            <a:off x="2906110" y="477975"/>
            <a:ext cx="6096000" cy="461665"/>
          </a:xfrm>
          <a:prstGeom prst="rect">
            <a:avLst/>
          </a:prstGeom>
          <a:noFill/>
        </p:spPr>
        <p:txBody>
          <a:bodyPr wrap="square">
            <a:spAutoFit/>
          </a:bodyPr>
          <a:lstStyle/>
          <a:p>
            <a:r>
              <a:rPr lang="en-US" sz="2400" b="1" dirty="0"/>
              <a:t>merging at z = 0.2.</a:t>
            </a:r>
          </a:p>
        </p:txBody>
      </p:sp>
    </p:spTree>
    <p:extLst>
      <p:ext uri="{BB962C8B-B14F-4D97-AF65-F5344CB8AC3E}">
        <p14:creationId xmlns:p14="http://schemas.microsoft.com/office/powerpoint/2010/main" val="38268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11990</TotalTime>
  <Words>2484</Words>
  <Application>Microsoft Macintosh PowerPoint</Application>
  <PresentationFormat>Widescreen</PresentationFormat>
  <Paragraphs>164</Paragraphs>
  <Slides>20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AGN channel</vt:lpstr>
      <vt:lpstr>CHE stars 1: pure</vt:lpstr>
      <vt:lpstr>CHE stars 2: quasi CHE + super eddington</vt:lpstr>
      <vt:lpstr>CHE models</vt:lpstr>
      <vt:lpstr>Population III stars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23</cp:revision>
  <dcterms:created xsi:type="dcterms:W3CDTF">2025-04-08T20:19:59Z</dcterms:created>
  <dcterms:modified xsi:type="dcterms:W3CDTF">2025-06-04T18:45:54Z</dcterms:modified>
</cp:coreProperties>
</file>